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mVo90I5HDCwimyfLFOKr8abL4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Google Shape;64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" name="Google Shape;66;p1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67" name="Google Shape;67;p1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8" name="Google Shape;68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70" name="Google Shape;70;p1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71" name="Google Shape;71;p1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72" name="Google Shape;72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Google Shape;41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" name="Google Shape;43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4" name="Google Shape;44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5" name="Google Shape;45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7" name="Google Shape;47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8" name="Google Shape;48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9" name="Google Shape;49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GB"/>
              <a:t>Copyright © Agri Aware 2020 | Charity Number CHY12014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78" name="Google Shape;178;p1"/>
          <p:cNvCxnSpPr/>
          <p:nvPr/>
        </p:nvCxnSpPr>
        <p:spPr>
          <a:xfrm>
            <a:off x="1448300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6C91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1"/>
          <p:cNvCxnSpPr/>
          <p:nvPr/>
        </p:nvCxnSpPr>
        <p:spPr>
          <a:xfrm flipH="1">
            <a:off x="67175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FEFEFE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1"/>
          <p:cNvSpPr/>
          <p:nvPr/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181" name="Google Shape;181;p1"/>
          <p:cNvSpPr/>
          <p:nvPr/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82" name="Google Shape;182;p1"/>
          <p:cNvSpPr/>
          <p:nvPr/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"/>
          <p:cNvSpPr/>
          <p:nvPr/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</p:sp>
      <p:sp>
        <p:nvSpPr>
          <p:cNvPr id="184" name="Google Shape;184;p1"/>
          <p:cNvSpPr/>
          <p:nvPr/>
        </p:nvSpPr>
        <p:spPr>
          <a:xfrm>
            <a:off x="2427583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"/>
          <p:cNvSpPr/>
          <p:nvPr/>
        </p:nvSpPr>
        <p:spPr>
          <a:xfrm>
            <a:off x="3016287" y="-8467"/>
            <a:ext cx="9175713" cy="6866467"/>
          </a:xfrm>
          <a:custGeom>
            <a:avLst/>
            <a:gdLst/>
            <a:ahLst/>
            <a:cxnLst/>
            <a:rect l="l" t="t" r="r" b="b"/>
            <a:pathLst>
              <a:path w="9175713" h="6866467" extrusionOk="0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1"/>
          <p:cNvSpPr/>
          <p:nvPr/>
        </p:nvSpPr>
        <p:spPr>
          <a:xfrm rot="5400000">
            <a:off x="4062562" y="3271487"/>
            <a:ext cx="220660" cy="186439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rebuchet MS"/>
              <a:buNone/>
            </a:pPr>
            <a:r>
              <a:rPr lang="en-IE" sz="6000">
                <a:solidFill>
                  <a:srgbClr val="FFFFFF"/>
                </a:solidFill>
              </a:rPr>
              <a:t>ALL ABOUT PLANTS</a:t>
            </a:r>
            <a:endParaRPr/>
          </a:p>
        </p:txBody>
      </p:sp>
      <p:pic>
        <p:nvPicPr>
          <p:cNvPr id="188" name="Google Shape;1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36" y="390525"/>
            <a:ext cx="4904675" cy="11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B4ADD4-7883-49BF-4E82-9E96983DFFB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748" y="6413501"/>
            <a:ext cx="6297612" cy="365125"/>
          </a:xfrm>
        </p:spPr>
        <p:txBody>
          <a:bodyPr/>
          <a:lstStyle/>
          <a:p>
            <a:r>
              <a:rPr lang="en-GB" dirty="0"/>
              <a:t>Copyright © Agri Aware 2020 | Charity Number CHY12014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732" y="2282092"/>
            <a:ext cx="3759873" cy="250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IE" sz="4000"/>
              <a:t>PARTS OF A SEED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1"/>
          </p:nvPr>
        </p:nvSpPr>
        <p:spPr>
          <a:xfrm>
            <a:off x="425497" y="1808896"/>
            <a:ext cx="5661920" cy="426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IE" sz="2400"/>
              <a:t>Seeds develop into plants which we use for food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IE" sz="2400"/>
              <a:t>Seeds need </a:t>
            </a:r>
            <a:r>
              <a:rPr lang="en-IE" sz="2400" b="1"/>
              <a:t>WATER</a:t>
            </a:r>
            <a:r>
              <a:rPr lang="en-IE" sz="2400"/>
              <a:t>, </a:t>
            </a:r>
            <a:r>
              <a:rPr lang="en-IE" sz="2400" b="1"/>
              <a:t>AIR </a:t>
            </a:r>
            <a:r>
              <a:rPr lang="en-IE" sz="2400"/>
              <a:t>and </a:t>
            </a:r>
            <a:r>
              <a:rPr lang="en-IE" sz="2400" b="1"/>
              <a:t>WARMTH </a:t>
            </a:r>
            <a:r>
              <a:rPr lang="en-IE" sz="2400"/>
              <a:t>to grow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IE" sz="2400"/>
              <a:t>They also need all their parts to grow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en-IE" sz="2000" b="1" u="sng"/>
              <a:t>Seed Coat</a:t>
            </a:r>
            <a:r>
              <a:rPr lang="en-IE" sz="2000"/>
              <a:t>: This is on the </a:t>
            </a:r>
            <a:r>
              <a:rPr lang="en-IE" sz="2000" b="1"/>
              <a:t>OUTSIDE </a:t>
            </a:r>
            <a:r>
              <a:rPr lang="en-IE" sz="2000"/>
              <a:t>of the seed. It protects the seed from harm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en-IE" sz="2000" b="1" u="sng"/>
              <a:t>Embryo</a:t>
            </a:r>
            <a:r>
              <a:rPr lang="en-IE" sz="2000"/>
              <a:t>: This is the part which will grow into the plant. It has a small leaf and root for when the plant starts to grow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en-IE" sz="2000" b="1" u="sng"/>
              <a:t>Endosperm</a:t>
            </a:r>
            <a:r>
              <a:rPr lang="en-IE" sz="2000"/>
              <a:t>: This contains the </a:t>
            </a:r>
            <a:r>
              <a:rPr lang="en-IE" sz="2000" b="1"/>
              <a:t>FOOD</a:t>
            </a:r>
            <a:r>
              <a:rPr lang="en-IE" sz="2000"/>
              <a:t> needed for the seed to grow</a:t>
            </a:r>
            <a:endParaRPr/>
          </a:p>
          <a:p>
            <a:pPr marL="34290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96" name="Google Shape;1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9950" y="257900"/>
            <a:ext cx="3631525" cy="8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F1DD8D-86ED-13A7-DC57-900B62A1632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77334" y="6427175"/>
            <a:ext cx="6297612" cy="365125"/>
          </a:xfrm>
        </p:spPr>
        <p:txBody>
          <a:bodyPr/>
          <a:lstStyle/>
          <a:p>
            <a:r>
              <a:rPr lang="en-GB" dirty="0"/>
              <a:t>Copyright © Agri Aware 2020 | Charity Number CHY12014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" descr="Image result for free to reuse images of an animated pl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14" y="2159331"/>
            <a:ext cx="3854481" cy="373614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IE" sz="4000"/>
              <a:t>PARTS OF A PLANT</a:t>
            </a: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body" idx="1"/>
          </p:nvPr>
        </p:nvSpPr>
        <p:spPr>
          <a:xfrm>
            <a:off x="4499597" y="1508102"/>
            <a:ext cx="5273579" cy="464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IE"/>
              <a:t>Pants have many parts which are all needed for the plant to grow and make food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IE" sz="1800" b="1" u="sng"/>
              <a:t>Flower</a:t>
            </a:r>
            <a:r>
              <a:rPr lang="en-IE" sz="1800"/>
              <a:t>: The flower is usually very colourful which helps attract pollinators (ex: bees) to the plant </a:t>
            </a:r>
            <a:endParaRPr sz="1800" b="1" u="sng"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IE" sz="1800" b="1" u="sng"/>
              <a:t>Leaf</a:t>
            </a:r>
            <a:r>
              <a:rPr lang="en-IE" sz="1800"/>
              <a:t>: Comes in many different shapes and sizes. It takes in sunlight and carbon dioxide from the air and transforms it into food for the plant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IE" sz="1800" b="1" u="sng"/>
              <a:t>Stem</a:t>
            </a:r>
            <a:r>
              <a:rPr lang="en-IE" sz="1800"/>
              <a:t>: The stem helps the plant stand up straight. It also transports food and water to all the other parts of the plant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IE" sz="1800" b="1" u="sng"/>
              <a:t>Seeds</a:t>
            </a:r>
            <a:r>
              <a:rPr lang="en-IE" sz="1800"/>
              <a:t>: This has baby plants in them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IE" sz="1800" b="1" u="sng"/>
              <a:t>Roots</a:t>
            </a:r>
            <a:r>
              <a:rPr lang="en-IE" sz="1800"/>
              <a:t>: The roots are underground. They help anchor the plant so that it doesn’t move. It also takes in water and nutrients from the soil to help the plant to grow</a:t>
            </a:r>
            <a:endParaRPr/>
          </a:p>
        </p:txBody>
      </p:sp>
      <p:cxnSp>
        <p:nvCxnSpPr>
          <p:cNvPr id="204" name="Google Shape;204;p3"/>
          <p:cNvCxnSpPr/>
          <p:nvPr/>
        </p:nvCxnSpPr>
        <p:spPr>
          <a:xfrm flipH="1">
            <a:off x="3598877" y="2013358"/>
            <a:ext cx="268448" cy="922789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5" name="Google Shape;205;p3"/>
          <p:cNvSpPr txBox="1"/>
          <p:nvPr/>
        </p:nvSpPr>
        <p:spPr>
          <a:xfrm>
            <a:off x="3523377" y="1717013"/>
            <a:ext cx="9762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Flower</a:t>
            </a:r>
            <a:endParaRPr/>
          </a:p>
        </p:txBody>
      </p:sp>
      <p:cxnSp>
        <p:nvCxnSpPr>
          <p:cNvPr id="206" name="Google Shape;206;p3"/>
          <p:cNvCxnSpPr/>
          <p:nvPr/>
        </p:nvCxnSpPr>
        <p:spPr>
          <a:xfrm rot="10800000" flipH="1">
            <a:off x="880844" y="3917659"/>
            <a:ext cx="645952" cy="57884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7" name="Google Shape;207;p3"/>
          <p:cNvSpPr txBox="1"/>
          <p:nvPr/>
        </p:nvSpPr>
        <p:spPr>
          <a:xfrm>
            <a:off x="500172" y="4384819"/>
            <a:ext cx="672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Leaf</a:t>
            </a:r>
            <a:endParaRPr/>
          </a:p>
        </p:txBody>
      </p:sp>
      <p:cxnSp>
        <p:nvCxnSpPr>
          <p:cNvPr id="208" name="Google Shape;208;p3"/>
          <p:cNvCxnSpPr/>
          <p:nvPr/>
        </p:nvCxnSpPr>
        <p:spPr>
          <a:xfrm rot="10800000">
            <a:off x="2923564" y="5209563"/>
            <a:ext cx="1199626" cy="125835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9" name="Google Shape;209;p3"/>
          <p:cNvSpPr txBox="1"/>
          <p:nvPr/>
        </p:nvSpPr>
        <p:spPr>
          <a:xfrm>
            <a:off x="4123190" y="5150732"/>
            <a:ext cx="737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Stem</a:t>
            </a:r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2004969" y="5889072"/>
            <a:ext cx="855677" cy="404036"/>
          </a:xfrm>
          <a:custGeom>
            <a:avLst/>
            <a:gdLst/>
            <a:ahLst/>
            <a:cxnLst/>
            <a:rect l="l" t="t" r="r" b="b"/>
            <a:pathLst>
              <a:path w="855677" h="404036" extrusionOk="0">
                <a:moveTo>
                  <a:pt x="855677" y="0"/>
                </a:moveTo>
                <a:lnTo>
                  <a:pt x="813732" y="8389"/>
                </a:lnTo>
                <a:cubicBezTo>
                  <a:pt x="796997" y="11432"/>
                  <a:pt x="780077" y="13442"/>
                  <a:pt x="763398" y="16778"/>
                </a:cubicBezTo>
                <a:cubicBezTo>
                  <a:pt x="752092" y="19039"/>
                  <a:pt x="741027" y="22371"/>
                  <a:pt x="729842" y="25167"/>
                </a:cubicBezTo>
                <a:cubicBezTo>
                  <a:pt x="721453" y="30760"/>
                  <a:pt x="709677" y="33191"/>
                  <a:pt x="704675" y="41945"/>
                </a:cubicBezTo>
                <a:cubicBezTo>
                  <a:pt x="697601" y="54325"/>
                  <a:pt x="699492" y="69996"/>
                  <a:pt x="696286" y="83889"/>
                </a:cubicBezTo>
                <a:cubicBezTo>
                  <a:pt x="691101" y="106358"/>
                  <a:pt x="685101" y="128630"/>
                  <a:pt x="679508" y="151001"/>
                </a:cubicBezTo>
                <a:cubicBezTo>
                  <a:pt x="676712" y="162186"/>
                  <a:pt x="681431" y="179401"/>
                  <a:pt x="671119" y="184557"/>
                </a:cubicBezTo>
                <a:lnTo>
                  <a:pt x="637563" y="201335"/>
                </a:lnTo>
                <a:cubicBezTo>
                  <a:pt x="549863" y="196719"/>
                  <a:pt x="356135" y="181510"/>
                  <a:pt x="276837" y="201335"/>
                </a:cubicBezTo>
                <a:cubicBezTo>
                  <a:pt x="257274" y="206226"/>
                  <a:pt x="255380" y="235537"/>
                  <a:pt x="243281" y="251669"/>
                </a:cubicBezTo>
                <a:cubicBezTo>
                  <a:pt x="234892" y="262854"/>
                  <a:pt x="228001" y="275338"/>
                  <a:pt x="218114" y="285225"/>
                </a:cubicBezTo>
                <a:cubicBezTo>
                  <a:pt x="210985" y="292354"/>
                  <a:pt x="200076" y="294874"/>
                  <a:pt x="192947" y="302003"/>
                </a:cubicBezTo>
                <a:cubicBezTo>
                  <a:pt x="183060" y="311890"/>
                  <a:pt x="178521" y="326608"/>
                  <a:pt x="167780" y="335559"/>
                </a:cubicBezTo>
                <a:cubicBezTo>
                  <a:pt x="160987" y="341220"/>
                  <a:pt x="150522" y="339993"/>
                  <a:pt x="142613" y="343948"/>
                </a:cubicBezTo>
                <a:cubicBezTo>
                  <a:pt x="133595" y="348457"/>
                  <a:pt x="126464" y="356217"/>
                  <a:pt x="117446" y="360726"/>
                </a:cubicBezTo>
                <a:cubicBezTo>
                  <a:pt x="109537" y="364681"/>
                  <a:pt x="100407" y="365632"/>
                  <a:pt x="92279" y="369115"/>
                </a:cubicBezTo>
                <a:cubicBezTo>
                  <a:pt x="80785" y="374041"/>
                  <a:pt x="69581" y="379688"/>
                  <a:pt x="58723" y="385893"/>
                </a:cubicBezTo>
                <a:cubicBezTo>
                  <a:pt x="49969" y="390895"/>
                  <a:pt x="43250" y="399901"/>
                  <a:pt x="33556" y="402671"/>
                </a:cubicBezTo>
                <a:cubicBezTo>
                  <a:pt x="22801" y="405744"/>
                  <a:pt x="11185" y="402671"/>
                  <a:pt x="0" y="402671"/>
                </a:cubicBezTo>
              </a:path>
            </a:pathLst>
          </a:custGeom>
          <a:noFill/>
          <a:ln w="19050" cap="rnd" cmpd="sng">
            <a:solidFill>
              <a:srgbClr val="6C64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2600587" y="5905850"/>
            <a:ext cx="360727" cy="620787"/>
          </a:xfrm>
          <a:custGeom>
            <a:avLst/>
            <a:gdLst/>
            <a:ahLst/>
            <a:cxnLst/>
            <a:rect l="l" t="t" r="r" b="b"/>
            <a:pathLst>
              <a:path w="360727" h="620787" extrusionOk="0">
                <a:moveTo>
                  <a:pt x="360727" y="0"/>
                </a:moveTo>
                <a:cubicBezTo>
                  <a:pt x="343949" y="16778"/>
                  <a:pt x="328921" y="35511"/>
                  <a:pt x="310393" y="50333"/>
                </a:cubicBezTo>
                <a:cubicBezTo>
                  <a:pt x="249574" y="98987"/>
                  <a:pt x="298483" y="34641"/>
                  <a:pt x="260059" y="92278"/>
                </a:cubicBezTo>
                <a:cubicBezTo>
                  <a:pt x="257263" y="103463"/>
                  <a:pt x="251670" y="114304"/>
                  <a:pt x="251670" y="125834"/>
                </a:cubicBezTo>
                <a:cubicBezTo>
                  <a:pt x="251670" y="162294"/>
                  <a:pt x="255799" y="198681"/>
                  <a:pt x="260059" y="234891"/>
                </a:cubicBezTo>
                <a:cubicBezTo>
                  <a:pt x="261974" y="251170"/>
                  <a:pt x="271412" y="277339"/>
                  <a:pt x="276837" y="293614"/>
                </a:cubicBezTo>
                <a:cubicBezTo>
                  <a:pt x="274041" y="310392"/>
                  <a:pt x="277883" y="329795"/>
                  <a:pt x="268448" y="343948"/>
                </a:cubicBezTo>
                <a:cubicBezTo>
                  <a:pt x="259403" y="357515"/>
                  <a:pt x="241347" y="362368"/>
                  <a:pt x="226503" y="369115"/>
                </a:cubicBezTo>
                <a:cubicBezTo>
                  <a:pt x="209689" y="376758"/>
                  <a:pt x="164344" y="389936"/>
                  <a:pt x="142613" y="394282"/>
                </a:cubicBezTo>
                <a:cubicBezTo>
                  <a:pt x="125934" y="397618"/>
                  <a:pt x="108883" y="398981"/>
                  <a:pt x="92279" y="402671"/>
                </a:cubicBezTo>
                <a:cubicBezTo>
                  <a:pt x="54324" y="411105"/>
                  <a:pt x="78144" y="409738"/>
                  <a:pt x="41945" y="427838"/>
                </a:cubicBezTo>
                <a:cubicBezTo>
                  <a:pt x="34036" y="431793"/>
                  <a:pt x="25167" y="433431"/>
                  <a:pt x="16778" y="436227"/>
                </a:cubicBezTo>
                <a:cubicBezTo>
                  <a:pt x="8262" y="623578"/>
                  <a:pt x="69972" y="620785"/>
                  <a:pt x="0" y="620785"/>
                </a:cubicBezTo>
              </a:path>
            </a:pathLst>
          </a:custGeom>
          <a:noFill/>
          <a:ln w="19050" cap="rnd" cmpd="sng">
            <a:solidFill>
              <a:srgbClr val="6C64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3011648" y="5905850"/>
            <a:ext cx="268478" cy="494950"/>
          </a:xfrm>
          <a:custGeom>
            <a:avLst/>
            <a:gdLst/>
            <a:ahLst/>
            <a:cxnLst/>
            <a:rect l="l" t="t" r="r" b="b"/>
            <a:pathLst>
              <a:path w="268478" h="494950" extrusionOk="0">
                <a:moveTo>
                  <a:pt x="0" y="0"/>
                </a:moveTo>
                <a:cubicBezTo>
                  <a:pt x="10629" y="13286"/>
                  <a:pt x="41945" y="42521"/>
                  <a:pt x="41945" y="67111"/>
                </a:cubicBezTo>
                <a:cubicBezTo>
                  <a:pt x="41945" y="81370"/>
                  <a:pt x="36352" y="95074"/>
                  <a:pt x="33556" y="109056"/>
                </a:cubicBezTo>
                <a:cubicBezTo>
                  <a:pt x="40710" y="202059"/>
                  <a:pt x="16862" y="201405"/>
                  <a:pt x="67112" y="243280"/>
                </a:cubicBezTo>
                <a:cubicBezTo>
                  <a:pt x="74857" y="249735"/>
                  <a:pt x="83890" y="254465"/>
                  <a:pt x="92279" y="260058"/>
                </a:cubicBezTo>
                <a:cubicBezTo>
                  <a:pt x="95075" y="268447"/>
                  <a:pt x="98815" y="276579"/>
                  <a:pt x="100668" y="285225"/>
                </a:cubicBezTo>
                <a:cubicBezTo>
                  <a:pt x="104889" y="304922"/>
                  <a:pt x="104735" y="378097"/>
                  <a:pt x="134224" y="402671"/>
                </a:cubicBezTo>
                <a:cubicBezTo>
                  <a:pt x="143831" y="410677"/>
                  <a:pt x="156922" y="413244"/>
                  <a:pt x="167780" y="419449"/>
                </a:cubicBezTo>
                <a:cubicBezTo>
                  <a:pt x="176534" y="424451"/>
                  <a:pt x="183928" y="431718"/>
                  <a:pt x="192946" y="436227"/>
                </a:cubicBezTo>
                <a:cubicBezTo>
                  <a:pt x="230782" y="455145"/>
                  <a:pt x="207216" y="431341"/>
                  <a:pt x="243280" y="461394"/>
                </a:cubicBezTo>
                <a:cubicBezTo>
                  <a:pt x="270424" y="484014"/>
                  <a:pt x="268447" y="475763"/>
                  <a:pt x="268447" y="494950"/>
                </a:cubicBezTo>
              </a:path>
            </a:pathLst>
          </a:custGeom>
          <a:noFill/>
          <a:ln w="19050" cap="rnd" cmpd="sng">
            <a:solidFill>
              <a:srgbClr val="6C64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3061982" y="5914239"/>
            <a:ext cx="830510" cy="427838"/>
          </a:xfrm>
          <a:custGeom>
            <a:avLst/>
            <a:gdLst/>
            <a:ahLst/>
            <a:cxnLst/>
            <a:rect l="l" t="t" r="r" b="b"/>
            <a:pathLst>
              <a:path w="830510" h="427838" extrusionOk="0">
                <a:moveTo>
                  <a:pt x="0" y="0"/>
                </a:moveTo>
                <a:cubicBezTo>
                  <a:pt x="27963" y="2796"/>
                  <a:pt x="57030" y="125"/>
                  <a:pt x="83890" y="8389"/>
                </a:cubicBezTo>
                <a:cubicBezTo>
                  <a:pt x="95229" y="11878"/>
                  <a:pt x="101462" y="24441"/>
                  <a:pt x="109057" y="33555"/>
                </a:cubicBezTo>
                <a:cubicBezTo>
                  <a:pt x="139106" y="69613"/>
                  <a:pt x="115309" y="46058"/>
                  <a:pt x="134224" y="83889"/>
                </a:cubicBezTo>
                <a:cubicBezTo>
                  <a:pt x="148206" y="111853"/>
                  <a:pt x="151000" y="109055"/>
                  <a:pt x="176168" y="125834"/>
                </a:cubicBezTo>
                <a:cubicBezTo>
                  <a:pt x="188548" y="144404"/>
                  <a:pt x="198735" y="163249"/>
                  <a:pt x="218113" y="176168"/>
                </a:cubicBezTo>
                <a:cubicBezTo>
                  <a:pt x="225471" y="181073"/>
                  <a:pt x="234891" y="181761"/>
                  <a:pt x="243280" y="184557"/>
                </a:cubicBezTo>
                <a:cubicBezTo>
                  <a:pt x="262854" y="181761"/>
                  <a:pt x="283548" y="183266"/>
                  <a:pt x="302003" y="176168"/>
                </a:cubicBezTo>
                <a:cubicBezTo>
                  <a:pt x="320824" y="168929"/>
                  <a:pt x="352337" y="142612"/>
                  <a:pt x="352337" y="142612"/>
                </a:cubicBezTo>
                <a:cubicBezTo>
                  <a:pt x="399249" y="150431"/>
                  <a:pt x="403213" y="143154"/>
                  <a:pt x="436227" y="176168"/>
                </a:cubicBezTo>
                <a:cubicBezTo>
                  <a:pt x="443356" y="183297"/>
                  <a:pt x="443530" y="197889"/>
                  <a:pt x="453005" y="201335"/>
                </a:cubicBezTo>
                <a:cubicBezTo>
                  <a:pt x="476802" y="209989"/>
                  <a:pt x="503339" y="206928"/>
                  <a:pt x="528506" y="209724"/>
                </a:cubicBezTo>
                <a:cubicBezTo>
                  <a:pt x="553426" y="218031"/>
                  <a:pt x="584066" y="223339"/>
                  <a:pt x="604007" y="243280"/>
                </a:cubicBezTo>
                <a:cubicBezTo>
                  <a:pt x="613894" y="253167"/>
                  <a:pt x="619287" y="266949"/>
                  <a:pt x="629174" y="276836"/>
                </a:cubicBezTo>
                <a:cubicBezTo>
                  <a:pt x="636303" y="283965"/>
                  <a:pt x="646596" y="287159"/>
                  <a:pt x="654341" y="293614"/>
                </a:cubicBezTo>
                <a:cubicBezTo>
                  <a:pt x="663455" y="301209"/>
                  <a:pt x="669913" y="311803"/>
                  <a:pt x="679508" y="318781"/>
                </a:cubicBezTo>
                <a:cubicBezTo>
                  <a:pt x="700843" y="334297"/>
                  <a:pt x="725285" y="345210"/>
                  <a:pt x="746620" y="360726"/>
                </a:cubicBezTo>
                <a:cubicBezTo>
                  <a:pt x="756215" y="367704"/>
                  <a:pt x="762779" y="378172"/>
                  <a:pt x="771787" y="385893"/>
                </a:cubicBezTo>
                <a:cubicBezTo>
                  <a:pt x="782403" y="394992"/>
                  <a:pt x="793966" y="402933"/>
                  <a:pt x="805343" y="411060"/>
                </a:cubicBezTo>
                <a:cubicBezTo>
                  <a:pt x="813547" y="416920"/>
                  <a:pt x="830510" y="427838"/>
                  <a:pt x="830510" y="427838"/>
                </a:cubicBezTo>
              </a:path>
            </a:pathLst>
          </a:custGeom>
          <a:noFill/>
          <a:ln w="19050" cap="rnd" cmpd="sng">
            <a:solidFill>
              <a:srgbClr val="6C64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14" name="Google Shape;214;p3"/>
          <p:cNvCxnSpPr>
            <a:endCxn id="213" idx="15"/>
          </p:cNvCxnSpPr>
          <p:nvPr/>
        </p:nvCxnSpPr>
        <p:spPr>
          <a:xfrm rot="10800000">
            <a:off x="3741456" y="6233108"/>
            <a:ext cx="750300" cy="6000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p3"/>
          <p:cNvSpPr txBox="1"/>
          <p:nvPr/>
        </p:nvSpPr>
        <p:spPr>
          <a:xfrm>
            <a:off x="4572000" y="6216243"/>
            <a:ext cx="796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Roots</a:t>
            </a:r>
            <a:endParaRPr/>
          </a:p>
        </p:txBody>
      </p:sp>
      <p:pic>
        <p:nvPicPr>
          <p:cNvPr id="216" name="Google Shape;21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9950" y="257900"/>
            <a:ext cx="3631525" cy="8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B6E661-653D-1BED-C475-389D5ECF0DC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66443" y="6518427"/>
            <a:ext cx="6297612" cy="365125"/>
          </a:xfrm>
        </p:spPr>
        <p:txBody>
          <a:bodyPr/>
          <a:lstStyle/>
          <a:p>
            <a:r>
              <a:rPr lang="en-GB" dirty="0"/>
              <a:t>Copyright © Agri Aware 2020 | Charity Number CHY12014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4"/>
          <p:cNvCxnSpPr/>
          <p:nvPr/>
        </p:nvCxnSpPr>
        <p:spPr>
          <a:xfrm>
            <a:off x="4241804" y="1460500"/>
            <a:ext cx="0" cy="393700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IE" sz="4000"/>
              <a:t>WATER CYCLE</a:t>
            </a:r>
            <a:endParaRPr/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1"/>
          </p:nvPr>
        </p:nvSpPr>
        <p:spPr>
          <a:xfrm>
            <a:off x="4654295" y="816638"/>
            <a:ext cx="4619706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The water cycle is very important as it helps the plants we eat to grow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 b="1" u="sng"/>
              <a:t>PRECIPITATION</a:t>
            </a:r>
            <a:r>
              <a:rPr lang="en-IE" b="1"/>
              <a:t> </a:t>
            </a:r>
            <a:r>
              <a:rPr lang="en-IE"/>
              <a:t>is when it rains or snows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IE"/>
              <a:t>When it rains (or snows) the water goes into nearby water sources (i.e. river, lake, sea) where it is </a:t>
            </a:r>
            <a:r>
              <a:rPr lang="en-IE" b="1" u="sng"/>
              <a:t>COLLECTED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The sun </a:t>
            </a:r>
            <a:r>
              <a:rPr lang="en-IE" b="1" u="sng"/>
              <a:t>EVAPORATES</a:t>
            </a:r>
            <a:r>
              <a:rPr lang="en-IE" b="1"/>
              <a:t> </a:t>
            </a:r>
            <a:r>
              <a:rPr lang="en-IE"/>
              <a:t>this water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IE"/>
              <a:t>The water rises into the sky as moisture droplets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This moisture </a:t>
            </a:r>
            <a:r>
              <a:rPr lang="en-IE" b="1" u="sng"/>
              <a:t>CONDENDSES</a:t>
            </a:r>
            <a:r>
              <a:rPr lang="en-IE" b="1"/>
              <a:t> </a:t>
            </a:r>
            <a:r>
              <a:rPr lang="en-IE"/>
              <a:t>in clouds until the cloud becomes too full and it rains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The cycle starts over again </a:t>
            </a:r>
            <a:endParaRPr/>
          </a:p>
        </p:txBody>
      </p:sp>
      <p:pic>
        <p:nvPicPr>
          <p:cNvPr id="224" name="Google Shape;224;p4" descr="Image result for rain cloud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877" y="1134965"/>
            <a:ext cx="1862455" cy="186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9950" y="257900"/>
            <a:ext cx="3631525" cy="8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872D52-E34B-F6FF-79F4-76222A3D5BA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43467" y="6417537"/>
            <a:ext cx="6297612" cy="365125"/>
          </a:xfrm>
        </p:spPr>
        <p:txBody>
          <a:bodyPr/>
          <a:lstStyle/>
          <a:p>
            <a:r>
              <a:rPr lang="en-GB" dirty="0"/>
              <a:t>Copyright © Agri Aware 2020 | Charity Number CHY12014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1" name="Google Shape;231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" name="Google Shape;232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3" name="Google Shape;233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34" name="Google Shape;234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35" name="Google Shape;235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37" name="Google Shape;237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38" name="Google Shape;238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39" name="Google Shape;239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2" name="Google Shape;242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3" name="Google Shape;243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4" name="Google Shape;244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45" name="Google Shape;245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46" name="Google Shape;246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48" name="Google Shape;248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49" name="Google Shape;249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50" name="Google Shape;250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3" name="Google Shape;253;p5" descr="Image result for animated free to use water cyc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3462" y="559705"/>
            <a:ext cx="8441701" cy="570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D0F002-2A2F-CBD8-1476-329B20A6CFA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1163" y="6457585"/>
            <a:ext cx="6297612" cy="365125"/>
          </a:xfrm>
        </p:spPr>
        <p:txBody>
          <a:bodyPr/>
          <a:lstStyle/>
          <a:p>
            <a:r>
              <a:rPr lang="en-GB" dirty="0"/>
              <a:t>Copyright © Agri Aware 2020 | Charity Number CHY12014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IE" sz="4000"/>
              <a:t>PHOTOSYNTHESIS</a:t>
            </a:r>
            <a:endParaRPr/>
          </a:p>
        </p:txBody>
      </p:sp>
      <p:grpSp>
        <p:nvGrpSpPr>
          <p:cNvPr id="259" name="Google Shape;259;p6"/>
          <p:cNvGrpSpPr/>
          <p:nvPr/>
        </p:nvGrpSpPr>
        <p:grpSpPr>
          <a:xfrm>
            <a:off x="898964" y="1522908"/>
            <a:ext cx="6883521" cy="4724262"/>
            <a:chOff x="0" y="4159"/>
            <a:chExt cx="6883521" cy="4724262"/>
          </a:xfrm>
        </p:grpSpPr>
        <p:sp>
          <p:nvSpPr>
            <p:cNvPr id="260" name="Google Shape;260;p6"/>
            <p:cNvSpPr/>
            <p:nvPr/>
          </p:nvSpPr>
          <p:spPr>
            <a:xfrm>
              <a:off x="2753408" y="4159"/>
              <a:ext cx="4130113" cy="62161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0" y="4159"/>
              <a:ext cx="2753408" cy="621613"/>
            </a:xfrm>
            <a:prstGeom prst="roundRect">
              <a:avLst>
                <a:gd name="adj" fmla="val 16667"/>
              </a:avLst>
            </a:prstGeom>
            <a:solidFill>
              <a:srgbClr val="52A01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 txBox="1"/>
            <p:nvPr/>
          </p:nvSpPr>
          <p:spPr>
            <a:xfrm>
              <a:off x="30345" y="34504"/>
              <a:ext cx="2692718" cy="56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Plants make their own food through a process called </a:t>
              </a:r>
              <a:r>
                <a:rPr lang="en-IE" sz="1200" b="1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PHOTOSYNTHESIS</a:t>
              </a:r>
              <a:endParaRPr sz="12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53408" y="687934"/>
              <a:ext cx="4130113" cy="62161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5E6CB">
                <a:alpha val="89803"/>
              </a:srgbClr>
            </a:solidFill>
            <a:ln w="19050" cap="rnd" cmpd="sng">
              <a:solidFill>
                <a:srgbClr val="F5E6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0" y="687934"/>
              <a:ext cx="2753408" cy="621613"/>
            </a:xfrm>
            <a:prstGeom prst="roundRect">
              <a:avLst>
                <a:gd name="adj" fmla="val 16667"/>
              </a:avLst>
            </a:prstGeom>
            <a:solidFill>
              <a:srgbClr val="E4B91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 txBox="1"/>
            <p:nvPr/>
          </p:nvSpPr>
          <p:spPr>
            <a:xfrm>
              <a:off x="30345" y="718279"/>
              <a:ext cx="2692718" cy="56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Plants take in </a:t>
              </a:r>
              <a:r>
                <a:rPr lang="en-IE" sz="1200" b="1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CARBON DIOXIDE </a:t>
              </a: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from the air</a:t>
              </a: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53408" y="1371709"/>
              <a:ext cx="4130113" cy="62161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6D2CB">
                <a:alpha val="89803"/>
              </a:srgbClr>
            </a:solidFill>
            <a:ln w="19050" cap="rnd" cmpd="sng">
              <a:solidFill>
                <a:srgbClr val="F6D2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0" y="1371709"/>
              <a:ext cx="2753408" cy="621613"/>
            </a:xfrm>
            <a:prstGeom prst="roundRect">
              <a:avLst>
                <a:gd name="adj" fmla="val 16667"/>
              </a:avLst>
            </a:prstGeom>
            <a:solidFill>
              <a:srgbClr val="E76615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 txBox="1"/>
            <p:nvPr/>
          </p:nvSpPr>
          <p:spPr>
            <a:xfrm>
              <a:off x="30345" y="1402054"/>
              <a:ext cx="2692718" cy="56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n-IE" sz="1200" b="1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SUNLIGHT</a:t>
              </a:r>
              <a:r>
                <a:rPr lang="en-IE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provides the plant with energy</a:t>
              </a: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753408" y="2055483"/>
              <a:ext cx="4130113" cy="62161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ACCCB">
                <a:alpha val="89803"/>
              </a:srgbClr>
            </a:solidFill>
            <a:ln w="19050" cap="rnd" cmpd="sng">
              <a:solidFill>
                <a:srgbClr val="EACC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0" y="2055483"/>
              <a:ext cx="2753408" cy="621613"/>
            </a:xfrm>
            <a:prstGeom prst="roundRect">
              <a:avLst>
                <a:gd name="adj" fmla="val 16667"/>
              </a:avLst>
            </a:prstGeom>
            <a:solidFill>
              <a:srgbClr val="C42D1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30345" y="2085828"/>
              <a:ext cx="2692718" cy="56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plant uses it’s roots to intake </a:t>
              </a:r>
              <a:r>
                <a:rPr lang="en-IE" sz="1200" b="1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WATER</a:t>
              </a:r>
              <a:r>
                <a:rPr lang="en-IE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753408" y="2739258"/>
              <a:ext cx="4130113" cy="62161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AD7D0">
                <a:alpha val="89803"/>
              </a:srgbClr>
            </a:solidFill>
            <a:ln w="19050" cap="rnd" cmpd="sng">
              <a:solidFill>
                <a:srgbClr val="DAD7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0" y="2739258"/>
              <a:ext cx="2753408" cy="62161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30345" y="2769603"/>
              <a:ext cx="2692718" cy="56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Water, carbon dioxide and energy is converted in the plant</a:t>
              </a: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753408" y="3423033"/>
              <a:ext cx="4130113" cy="62161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0" y="3423033"/>
              <a:ext cx="2753408" cy="621613"/>
            </a:xfrm>
            <a:prstGeom prst="roundRect">
              <a:avLst>
                <a:gd name="adj" fmla="val 16667"/>
              </a:avLst>
            </a:prstGeom>
            <a:solidFill>
              <a:srgbClr val="52A01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30345" y="3453378"/>
              <a:ext cx="2692718" cy="56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plant produces </a:t>
              </a:r>
              <a:r>
                <a:rPr lang="en-IE" sz="1200" b="1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OXYGEN</a:t>
              </a:r>
              <a:r>
                <a:rPr lang="en-IE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which is released into the air</a:t>
              </a: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753408" y="4106808"/>
              <a:ext cx="4130113" cy="62161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5E6CB">
                <a:alpha val="89803"/>
              </a:srgbClr>
            </a:solidFill>
            <a:ln w="19050" cap="rnd" cmpd="sng">
              <a:solidFill>
                <a:srgbClr val="F5E6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0" y="4106808"/>
              <a:ext cx="2753408" cy="621613"/>
            </a:xfrm>
            <a:prstGeom prst="roundRect">
              <a:avLst>
                <a:gd name="adj" fmla="val 16667"/>
              </a:avLst>
            </a:prstGeom>
            <a:solidFill>
              <a:srgbClr val="E4B91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 txBox="1"/>
            <p:nvPr/>
          </p:nvSpPr>
          <p:spPr>
            <a:xfrm>
              <a:off x="30345" y="4137153"/>
              <a:ext cx="2692718" cy="56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It also produces </a:t>
              </a:r>
              <a:r>
                <a:rPr lang="en-IE" sz="1200" b="1" u="sng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SUGAR</a:t>
              </a:r>
              <a:r>
                <a:rPr lang="en-IE" sz="1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IE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which helps the plant to grow</a:t>
              </a:r>
              <a:endParaRPr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6827507" y="1047349"/>
            <a:ext cx="3633225" cy="5203981"/>
            <a:chOff x="0" y="0"/>
            <a:chExt cx="5730875" cy="7335424"/>
          </a:xfrm>
        </p:grpSpPr>
        <p:pic>
          <p:nvPicPr>
            <p:cNvPr id="282" name="Google Shape;282;p6" descr="Image result for roots clipart"/>
            <p:cNvPicPr preferRelativeResize="0"/>
            <p:nvPr/>
          </p:nvPicPr>
          <p:blipFill rotWithShape="1">
            <a:blip r:embed="rId3">
              <a:alphaModFix/>
            </a:blip>
            <a:srcRect t="76214"/>
            <a:stretch/>
          </p:blipFill>
          <p:spPr>
            <a:xfrm>
              <a:off x="0" y="6029864"/>
              <a:ext cx="5730875" cy="130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6" descr="Related 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3412" y="0"/>
              <a:ext cx="3952875" cy="609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4" name="Google Shape;28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375" y="162250"/>
            <a:ext cx="3631525" cy="8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00E5CF-8AC7-16BF-0A69-423D417438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77334" y="6422296"/>
            <a:ext cx="6297612" cy="365125"/>
          </a:xfrm>
        </p:spPr>
        <p:txBody>
          <a:bodyPr/>
          <a:lstStyle/>
          <a:p>
            <a:r>
              <a:rPr lang="en-GB" dirty="0"/>
              <a:t>Copyright © Agri Aware 2020 | Charity Number CHY12014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0" name="Google Shape;290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2" name="Google Shape;292;p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4" name="Google Shape;294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96" name="Google Shape;296;p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97" name="Google Shape;297;p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98" name="Google Shape;298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0" name="Google Shape;300;p7" descr="Related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2339" y="355178"/>
            <a:ext cx="5892190" cy="589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9950" y="257900"/>
            <a:ext cx="3631525" cy="8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8010C8-770A-2304-76FD-5F81FE3CA46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01757" y="6370121"/>
            <a:ext cx="6297612" cy="365125"/>
          </a:xfrm>
        </p:spPr>
        <p:txBody>
          <a:bodyPr/>
          <a:lstStyle/>
          <a:p>
            <a:r>
              <a:rPr lang="en-GB" dirty="0"/>
              <a:t>Copyright © Agri Aware 2020 | Charity Number CHY12014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Widescreen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Noto Sans Symbols</vt:lpstr>
      <vt:lpstr>Trebuchet MS</vt:lpstr>
      <vt:lpstr>Facet</vt:lpstr>
      <vt:lpstr>Facet</vt:lpstr>
      <vt:lpstr>ALL ABOUT PLANTS</vt:lpstr>
      <vt:lpstr>PARTS OF A SEED</vt:lpstr>
      <vt:lpstr>PARTS OF A PLANT</vt:lpstr>
      <vt:lpstr>WATER CYCLE</vt:lpstr>
      <vt:lpstr>PowerPoint Presentation</vt:lpstr>
      <vt:lpstr>PHOTOSYNTHESIS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PLANTS</dc:title>
  <dc:creator>Office @agriaware.ie</dc:creator>
  <cp:lastModifiedBy>Emily Maher</cp:lastModifiedBy>
  <cp:revision>1</cp:revision>
  <dcterms:created xsi:type="dcterms:W3CDTF">2017-11-16T10:22:28Z</dcterms:created>
  <dcterms:modified xsi:type="dcterms:W3CDTF">2022-10-19T11:03:14Z</dcterms:modified>
</cp:coreProperties>
</file>